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66" r:id="rId4"/>
    <p:sldId id="261" r:id="rId5"/>
    <p:sldId id="262" r:id="rId6"/>
    <p:sldId id="259" r:id="rId7"/>
    <p:sldId id="275" r:id="rId8"/>
    <p:sldId id="271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16385"/>
    <a:srgbClr val="0C89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/>
    <p:restoredTop sz="94694"/>
  </p:normalViewPr>
  <p:slideViewPr>
    <p:cSldViewPr snapToGrid="0" snapToObjects="1" showGuides="1">
      <p:cViewPr varScale="1">
        <p:scale>
          <a:sx n="121" d="100"/>
          <a:sy n="121" d="100"/>
        </p:scale>
        <p:origin x="2040" y="176"/>
      </p:cViewPr>
      <p:guideLst>
        <p:guide orient="horz" pos="397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8204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06151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0430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2017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9666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598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4075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6678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5524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8390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7587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29D78-DAC9-9347-A124-DA4619A4C72E}" type="datetimeFigureOut">
              <a:rPr lang="en-FI" smtClean="0"/>
              <a:t>19.4.2022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5264D-D211-4249-81BD-406630A149B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8794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247255" y="1290909"/>
            <a:ext cx="7277099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2838" y="2010741"/>
            <a:ext cx="5530453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513" y="1780905"/>
            <a:ext cx="6026944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542347"/>
            <a:ext cx="7750968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6178751"/>
            <a:ext cx="378619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59376"/>
            <a:ext cx="8318896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79295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75" y="-6705"/>
            <a:ext cx="446485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795" y="-1916"/>
            <a:ext cx="267890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69950" y="-1916"/>
            <a:ext cx="4341019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26260" y="2872"/>
            <a:ext cx="2213372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15DA0-03DD-A642-A77D-BA1FC7348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1686" y="1481328"/>
            <a:ext cx="2194560" cy="2468880"/>
          </a:xfrm>
        </p:spPr>
        <p:txBody>
          <a:bodyPr>
            <a:normAutofit/>
          </a:bodyPr>
          <a:lstStyle/>
          <a:p>
            <a:pPr algn="l"/>
            <a:r>
              <a:rPr lang="en-FI" sz="3500" dirty="0"/>
              <a:t>AI at FIMM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F980-E3DD-4C4C-A38E-D7F2D7AEF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1686" y="4078224"/>
            <a:ext cx="2194560" cy="1307592"/>
          </a:xfrm>
        </p:spPr>
        <p:txBody>
          <a:bodyPr>
            <a:normAutofit/>
          </a:bodyPr>
          <a:lstStyle/>
          <a:p>
            <a:pPr algn="l"/>
            <a:r>
              <a:rPr lang="en-FI" sz="1700" dirty="0"/>
              <a:t>Feiyi Wang</a:t>
            </a:r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5619" y="-1916"/>
            <a:ext cx="1624013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8119" y="-1916"/>
            <a:ext cx="671513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564058" y="2218040"/>
            <a:ext cx="3314068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5BD23E-A532-1A4B-A640-020C55BE8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8" r="10827"/>
          <a:stretch/>
        </p:blipFill>
        <p:spPr>
          <a:xfrm>
            <a:off x="691432" y="465243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1DD192C9-51EB-7B4F-B3E5-8936F4759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592" y="332270"/>
            <a:ext cx="1621840" cy="1035730"/>
          </a:xfrm>
          <a:prstGeom prst="rect">
            <a:avLst/>
          </a:prstGeom>
        </p:spPr>
      </p:pic>
      <p:grpSp>
        <p:nvGrpSpPr>
          <p:cNvPr id="23" name="Ryhmä 11">
            <a:extLst>
              <a:ext uri="{FF2B5EF4-FFF2-40B4-BE49-F238E27FC236}">
                <a16:creationId xmlns:a16="http://schemas.microsoft.com/office/drawing/2014/main" id="{FA309320-76C0-5947-AB50-711C8BE24A99}"/>
              </a:ext>
            </a:extLst>
          </p:cNvPr>
          <p:cNvGrpSpPr/>
          <p:nvPr/>
        </p:nvGrpSpPr>
        <p:grpSpPr bwMode="white">
          <a:xfrm>
            <a:off x="6178740" y="392274"/>
            <a:ext cx="885261" cy="885260"/>
            <a:chOff x="1311275" y="373063"/>
            <a:chExt cx="6524625" cy="6115050"/>
          </a:xfrm>
          <a:solidFill>
            <a:schemeClr val="tx1"/>
          </a:solidFill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FF944FD2-29EA-854E-A2D4-25F0E7B1A0C9}"/>
                </a:ext>
              </a:extLst>
            </p:cNvPr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i-FI" sz="1050"/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432D3CBA-E06A-7B4A-AD60-DA1118D14030}"/>
                </a:ext>
              </a:extLst>
            </p:cNvPr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i-FI" sz="105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FB57C2C-584A-D345-B3EA-2B120949211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fi-FI" sz="1050"/>
            </a:p>
          </p:txBody>
        </p:sp>
      </p:grpSp>
    </p:spTree>
    <p:extLst>
      <p:ext uri="{BB962C8B-B14F-4D97-AF65-F5344CB8AC3E}">
        <p14:creationId xmlns:p14="http://schemas.microsoft.com/office/powerpoint/2010/main" val="74790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F0A5BA-01F8-A249-ADA6-8A8BFFD4C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222" r="11960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8CB42-8760-8A4F-8769-5830669B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50" y="365125"/>
            <a:ext cx="2781298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dirty="0">
                <a:solidFill>
                  <a:srgbClr val="216385"/>
                </a:solidFill>
              </a:rPr>
              <a:t>What is AI?</a:t>
            </a:r>
            <a:endParaRPr lang="en-US" sz="35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05BDA38A-3058-CEDA-D20B-095A7ADD5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50" y="2434201"/>
            <a:ext cx="2749550" cy="37427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dirty="0">
                <a:solidFill>
                  <a:srgbClr val="216385"/>
                </a:solidFill>
              </a:rPr>
              <a:t>Artificial intelligence (AI) </a:t>
            </a:r>
          </a:p>
          <a:p>
            <a:pPr marL="0" indent="0" algn="just">
              <a:buNone/>
            </a:pPr>
            <a:r>
              <a:rPr lang="en-GB" sz="2000" dirty="0">
                <a:solidFill>
                  <a:srgbClr val="216385"/>
                </a:solidFill>
              </a:rPr>
              <a:t>- is the intelligence demonstrated by machines, as opposed to the natural intelligence displayed by animals including humans.</a:t>
            </a:r>
            <a:endParaRPr lang="en-US" sz="1050" dirty="0">
              <a:solidFill>
                <a:srgbClr val="21638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815C3-F089-5646-83D3-5116474CAFFB}"/>
              </a:ext>
            </a:extLst>
          </p:cNvPr>
          <p:cNvSpPr/>
          <p:nvPr/>
        </p:nvSpPr>
        <p:spPr>
          <a:xfrm>
            <a:off x="3124200" y="3416300"/>
            <a:ext cx="1581150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04DE4-7D53-BD46-A7EA-FEB1EEA8D1FF}"/>
              </a:ext>
            </a:extLst>
          </p:cNvPr>
          <p:cNvSpPr txBox="1"/>
          <p:nvPr/>
        </p:nvSpPr>
        <p:spPr>
          <a:xfrm>
            <a:off x="3014501" y="3473450"/>
            <a:ext cx="1822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solidFill>
                  <a:srgbClr val="0C89B0"/>
                </a:solidFill>
              </a:rPr>
              <a:t>ARTIFICIAL INTELLIGENCE</a:t>
            </a:r>
            <a:endParaRPr lang="en-FI" sz="2200" dirty="0">
              <a:solidFill>
                <a:srgbClr val="0C89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F0A5BA-01F8-A249-ADA6-8A8BFFD4C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222" r="11960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8CB42-8760-8A4F-8769-5830669B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394" y="365125"/>
            <a:ext cx="2824956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kern="1200" dirty="0">
                <a:solidFill>
                  <a:srgbClr val="216385"/>
                </a:solidFill>
                <a:latin typeface="+mj-lt"/>
                <a:ea typeface="+mj-ea"/>
                <a:cs typeface="+mj-cs"/>
              </a:rPr>
              <a:t>What is MACHINE LEARNING?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05BDA38A-3058-CEDA-D20B-095A7ADD5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346" y="2434201"/>
            <a:ext cx="2957383" cy="37427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solidFill>
                  <a:srgbClr val="216385"/>
                </a:solidFill>
              </a:rPr>
              <a:t>A study of computer algorithms that can improve automatically through experience and by the use of data.</a:t>
            </a:r>
            <a:endParaRPr lang="en-US" sz="1600" dirty="0">
              <a:solidFill>
                <a:srgbClr val="2163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65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222D-EC84-274D-9BA8-E9FA3C33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39" y="603872"/>
            <a:ext cx="7938702" cy="994172"/>
          </a:xfrm>
        </p:spPr>
        <p:txBody>
          <a:bodyPr>
            <a:normAutofit fontScale="90000"/>
          </a:bodyPr>
          <a:lstStyle/>
          <a:p>
            <a:r>
              <a:rPr lang="en-FI" dirty="0"/>
              <a:t>What are people doing using machine learning in industry?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3668E8-6170-C44E-88D8-64D8D43A1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239" y="4127156"/>
            <a:ext cx="2476218" cy="2272228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7C62DBD-32C8-2D41-9463-AC6273162E23}"/>
              </a:ext>
            </a:extLst>
          </p:cNvPr>
          <p:cNvGrpSpPr/>
          <p:nvPr/>
        </p:nvGrpSpPr>
        <p:grpSpPr>
          <a:xfrm>
            <a:off x="310674" y="4747747"/>
            <a:ext cx="2720744" cy="1611992"/>
            <a:chOff x="273222" y="4495350"/>
            <a:chExt cx="3627658" cy="2149323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D365D137-4502-8F40-A580-7C0A5366C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222" y="4495350"/>
              <a:ext cx="1582069" cy="2149323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5640B791-D6E6-1748-A1E5-CFE963B63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9990" y="4658497"/>
              <a:ext cx="2030890" cy="1927654"/>
            </a:xfrm>
            <a:prstGeom prst="rect">
              <a:avLst/>
            </a:prstGeom>
          </p:spPr>
        </p:pic>
      </p:grpSp>
      <p:pic>
        <p:nvPicPr>
          <p:cNvPr id="12" name="Picture 11" descr="A picture containing text, outdoor, street&#10;&#10;Description automatically generated">
            <a:extLst>
              <a:ext uri="{FF2B5EF4-FFF2-40B4-BE49-F238E27FC236}">
                <a16:creationId xmlns:a16="http://schemas.microsoft.com/office/drawing/2014/main" id="{359CAF0B-7326-D941-8D22-26F6E0832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122" y="4794162"/>
            <a:ext cx="2838403" cy="1597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2DB76-A7F8-DE45-A0A0-090E93634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62" y="2023123"/>
            <a:ext cx="3025999" cy="2017332"/>
          </a:xfrm>
          <a:prstGeom prst="rect">
            <a:avLst/>
          </a:prstGeom>
        </p:spPr>
      </p:pic>
      <p:pic>
        <p:nvPicPr>
          <p:cNvPr id="4" name="Picture 3" descr="A computer mouse on a table&#10;&#10;Description automatically generated with low confidence">
            <a:extLst>
              <a:ext uri="{FF2B5EF4-FFF2-40B4-BE49-F238E27FC236}">
                <a16:creationId xmlns:a16="http://schemas.microsoft.com/office/drawing/2014/main" id="{6A811179-0310-B342-BFD9-7914A6347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994" y="1299228"/>
            <a:ext cx="2057400" cy="2571750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0061373D-E2AA-C844-99DB-090DA774A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0558" y="2034620"/>
            <a:ext cx="2826145" cy="18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1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222D-EC84-274D-9BA8-E9FA3C33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7" y="591751"/>
            <a:ext cx="8103458" cy="994172"/>
          </a:xfrm>
        </p:spPr>
        <p:txBody>
          <a:bodyPr>
            <a:normAutofit fontScale="90000"/>
          </a:bodyPr>
          <a:lstStyle/>
          <a:p>
            <a:r>
              <a:rPr lang="en-FI" dirty="0"/>
              <a:t>What are people doing using machine learning in healthcare research?</a:t>
            </a:r>
          </a:p>
        </p:txBody>
      </p:sp>
      <p:pic>
        <p:nvPicPr>
          <p:cNvPr id="11" name="Picture 10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85C5DB59-E8EB-C745-80E0-A1CD35657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5"/>
          <a:stretch/>
        </p:blipFill>
        <p:spPr>
          <a:xfrm>
            <a:off x="508871" y="2102482"/>
            <a:ext cx="3212373" cy="1695093"/>
          </a:xfrm>
          <a:prstGeom prst="rect">
            <a:avLst/>
          </a:prstGeom>
        </p:spPr>
      </p:pic>
      <p:pic>
        <p:nvPicPr>
          <p:cNvPr id="15" name="Picture 14" descr="A picture containing text, x-ray film&#10;&#10;Description automatically generated">
            <a:extLst>
              <a:ext uri="{FF2B5EF4-FFF2-40B4-BE49-F238E27FC236}">
                <a16:creationId xmlns:a16="http://schemas.microsoft.com/office/drawing/2014/main" id="{B2FA0DAD-CC48-5C43-8EA5-ADEB44B7D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207" y="4566394"/>
            <a:ext cx="3480435" cy="1736272"/>
          </a:xfrm>
          <a:prstGeom prst="rect">
            <a:avLst/>
          </a:prstGeom>
        </p:spPr>
      </p:pic>
      <p:pic>
        <p:nvPicPr>
          <p:cNvPr id="23" name="Picture 22" descr="Scatter chart&#10;&#10;Description automatically generated">
            <a:extLst>
              <a:ext uri="{FF2B5EF4-FFF2-40B4-BE49-F238E27FC236}">
                <a16:creationId xmlns:a16="http://schemas.microsoft.com/office/drawing/2014/main" id="{542E27F7-E12F-6044-9C98-6225FB2CB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60"/>
          <a:stretch/>
        </p:blipFill>
        <p:spPr>
          <a:xfrm>
            <a:off x="519517" y="4179827"/>
            <a:ext cx="3470148" cy="2172818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D91EF630-8EE9-004F-A526-5A519AFB7F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73"/>
          <a:stretch/>
        </p:blipFill>
        <p:spPr>
          <a:xfrm>
            <a:off x="6898427" y="1910572"/>
            <a:ext cx="1571789" cy="21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D5A4-2E07-C84E-B94F-9D5AFCEC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What I am doing?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0410F85-8BC2-D440-8BD5-9F9CDE4E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077" y="4505276"/>
            <a:ext cx="4706415" cy="1440740"/>
          </a:xfrm>
          <a:prstGeom prst="rect">
            <a:avLst/>
          </a:prstGeom>
        </p:spPr>
      </p:pic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91FD946C-9F7E-8442-B00D-3422429D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0" y="1632749"/>
            <a:ext cx="3898248" cy="1767478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2BD94C-6A79-1743-82ED-F6FCA8B1D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534" y="1630166"/>
            <a:ext cx="3787124" cy="2316592"/>
          </a:xfrm>
          <a:prstGeom prst="rect">
            <a:avLst/>
          </a:prstGeom>
          <a:ln>
            <a:solidFill>
              <a:srgbClr val="326CAA"/>
            </a:solidFill>
          </a:ln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52BEC5-BF99-3A4F-89C1-B0B800AEB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3665838"/>
            <a:ext cx="3471178" cy="23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7C4D9-733A-7C4C-B572-9754E37B5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796" t="9091" r="6445" b="-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49FE6D-E54D-4A15-9572-966ED42F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9144000" cy="2077327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1010B-819E-024B-AB14-D4A094F0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16" y="4337523"/>
            <a:ext cx="8188542" cy="1327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SMALL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8A0FC-00CD-0342-B0F8-073937C66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016" y="5750937"/>
            <a:ext cx="8188542" cy="46888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Heart disease prediction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FC8083-BBFA-464C-A805-4E844F66B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49692"/>
            <a:ext cx="9141618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DF9911-4A37-4096-BE25-0CCCFEC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5711486"/>
            <a:ext cx="20574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752BC6-CDD2-4020-8DCF-B5E813CD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26067"/>
            <a:ext cx="9141618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B78C607-DE0D-DD42-9A17-CCED77F1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042" y="2015108"/>
            <a:ext cx="2537916" cy="211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15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8165-52C8-354F-9A2E-B4AAAF8A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Algorithms in Machine Learning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AD0B61AA-0AC2-2542-BA3C-004D5F353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784" y="1447516"/>
            <a:ext cx="6260629" cy="261404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229AF1F-572B-4143-B96B-C5306340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600" y="4397705"/>
            <a:ext cx="1871800" cy="2019020"/>
          </a:xfrm>
          <a:prstGeom prst="rect">
            <a:avLst/>
          </a:prstGeom>
          <a:ln>
            <a:solidFill>
              <a:srgbClr val="FF0000">
                <a:alpha val="29804"/>
              </a:srgbClr>
            </a:solidFill>
          </a:ln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724EC3F-A20A-CE40-9C49-721A6D05F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100" y="4402176"/>
            <a:ext cx="1852339" cy="2014549"/>
          </a:xfrm>
          <a:prstGeom prst="rect">
            <a:avLst/>
          </a:prstGeom>
          <a:ln w="3175">
            <a:solidFill>
              <a:srgbClr val="FF0000">
                <a:alpha val="31373"/>
              </a:srgbClr>
            </a:solidFill>
          </a:ln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2C145DE-6587-4942-B09F-31A65B903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00" y="4390829"/>
            <a:ext cx="1902300" cy="20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8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F0A5BA-01F8-A249-ADA6-8A8BFFD4C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l="3464" r="2202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8CB42-8760-8A4F-8769-5830669B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216385"/>
                </a:solidFill>
              </a:rPr>
              <a:t>Thank you! </a:t>
            </a:r>
            <a:r>
              <a:rPr lang="en-US" sz="3600" b="1" dirty="0">
                <a:solidFill>
                  <a:srgbClr val="216385"/>
                </a:solidFill>
                <a:sym typeface="Wingdings" pitchFamily="2" charset="2"/>
              </a:rPr>
              <a:t></a:t>
            </a:r>
            <a:endParaRPr lang="en-US" sz="3600" b="1" dirty="0">
              <a:solidFill>
                <a:srgbClr val="216385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097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1275</TotalTime>
  <Words>98</Words>
  <Application>Microsoft Macintosh PowerPoint</Application>
  <PresentationFormat>On-screen Show (4:3)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Rockwell</vt:lpstr>
      <vt:lpstr>Office Theme</vt:lpstr>
      <vt:lpstr>AI at FIMM</vt:lpstr>
      <vt:lpstr>What is AI?</vt:lpstr>
      <vt:lpstr>What is MACHINE LEARNING?</vt:lpstr>
      <vt:lpstr>What are people doing using machine learning in industry?</vt:lpstr>
      <vt:lpstr>What are people doing using machine learning in healthcare research?</vt:lpstr>
      <vt:lpstr>What I am doing? </vt:lpstr>
      <vt:lpstr>SMALL TASK</vt:lpstr>
      <vt:lpstr>Algorithms in Machine Learning</vt:lpstr>
      <vt:lpstr>Thank you!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at FIMM</dc:title>
  <dc:creator>Wang, Feiyi</dc:creator>
  <cp:lastModifiedBy>Wang, Feiyi</cp:lastModifiedBy>
  <cp:revision>4</cp:revision>
  <dcterms:created xsi:type="dcterms:W3CDTF">2022-04-17T13:33:53Z</dcterms:created>
  <dcterms:modified xsi:type="dcterms:W3CDTF">2022-04-20T06:10:33Z</dcterms:modified>
</cp:coreProperties>
</file>